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87" r:id="rId3"/>
    <p:sldId id="260" r:id="rId4"/>
    <p:sldId id="261" r:id="rId5"/>
    <p:sldId id="262" r:id="rId6"/>
    <p:sldId id="263" r:id="rId7"/>
    <p:sldId id="264" r:id="rId8"/>
    <p:sldId id="283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7" r:id="rId18"/>
    <p:sldId id="278" r:id="rId19"/>
    <p:sldId id="279" r:id="rId20"/>
    <p:sldId id="275" r:id="rId21"/>
    <p:sldId id="276" r:id="rId22"/>
    <p:sldId id="282" r:id="rId23"/>
    <p:sldId id="280" r:id="rId24"/>
    <p:sldId id="281" r:id="rId25"/>
    <p:sldId id="285" r:id="rId26"/>
    <p:sldId id="288" r:id="rId27"/>
    <p:sldId id="284" r:id="rId28"/>
    <p:sldId id="286" r:id="rId29"/>
    <p:sldId id="28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10C0B-0093-41E9-8DE8-BF78A93B7CEA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C061C-70D1-47EC-B7B7-8F7DDE52206E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32816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DA6896-EE36-4DDC-B4B9-F2DADB33F3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87EF8B-4E9A-4BE0-BB3F-4D9AD1B8F0F0}" type="slidenum">
              <a:rPr lang="en-AU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AU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C4A9330-ADF9-4EA9-976B-7423E7B72EFE}" type="slidenum">
              <a:rPr lang="en-AU">
                <a:latin typeface="Arial" pitchFamily="34" charset="0"/>
              </a:rPr>
              <a:pPr/>
              <a:t>26</a:t>
            </a:fld>
            <a:endParaRPr lang="en-AU" dirty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DD1124-2D59-4E55-B6A9-765069D2EE37}" type="slidenum">
              <a:rPr lang="en-AU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AU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dirty="0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707403-88AC-4EE4-A165-53715BB9389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5CA52A-18C7-4274-850C-82745B87950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CAFCF-5959-4B21-9FDA-1468A897856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45E110-1E0D-4125-96FD-DC10C424EE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1A0957-4C21-4CEC-90B7-9B8198EF03B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364C8B-8C91-476B-8B1F-058E84FF283F}" type="slidenum">
              <a:rPr lang="en-US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dirty="0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EE597D-BBAE-4E97-AA17-393DE34D187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D61AED-089E-4D2F-A242-EB69F2177ACC}" type="slidenum">
              <a:rPr lang="en-AU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AU" dirty="0">
              <a:latin typeface="Arial" pitchFamily="3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AU" dirty="0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CC56C5-0E4F-4949-B9A7-9DAD70FF906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68362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568993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700110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0289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074A7-4C98-4205-BE8C-6A53CDEB26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89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63095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06892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40624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81327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378150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939102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80917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294174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55F6A-2FC8-4940-B3BB-AFF3EEBD26C2}" type="datetimeFigureOut">
              <a:rPr lang="en-AU" smtClean="0"/>
              <a:pPr/>
              <a:t>25/03/2011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CB844-0904-4E98-AFEB-D096F9DCC65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400959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agerk@knox.nsw.edu.a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ki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mmar-monster.com/index.html" TargetMode="External"/><Relationship Id="rId7" Type="http://schemas.openxmlformats.org/officeDocument/2006/relationships/image" Target="../media/image19.jpeg"/><Relationship Id="rId2" Type="http://schemas.openxmlformats.org/officeDocument/2006/relationships/hyperlink" Target="http://www.bbc.co.uk/skillswise/words/gramma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visuwords.com/" TargetMode="External"/><Relationship Id="rId4" Type="http://schemas.openxmlformats.org/officeDocument/2006/relationships/hyperlink" Target="http://www.cybergrammar.co.uk/index.php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voicethread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Dystopia%20Movie.wmv" TargetMode="External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Through%20My%20window_0002april.wmv" TargetMode="External"/><Relationship Id="rId5" Type="http://schemas.openxmlformats.org/officeDocument/2006/relationships/hyperlink" Target="http://www.googlelittrips.org/" TargetMode="External"/><Relationship Id="rId4" Type="http://schemas.openxmlformats.org/officeDocument/2006/relationships/hyperlink" Target="Science+Fiction+Narrative+HAXRogers.pptx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museumbox.e2bn.org/" TargetMode="External"/><Relationship Id="rId3" Type="http://schemas.openxmlformats.org/officeDocument/2006/relationships/hyperlink" Target="http://www.bbc.co.uk/wales/audiovideo/sites/about/pages/howto.shtml" TargetMode="External"/><Relationship Id="rId7" Type="http://schemas.openxmlformats.org/officeDocument/2006/relationships/hyperlink" Target="http://www.dipity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changinglives.com.au/2008/04/abrar-autumn-and-i.html" TargetMode="External"/><Relationship Id="rId5" Type="http://schemas.openxmlformats.org/officeDocument/2006/relationships/hyperlink" Target="http://www.photobus.co.uk/index.php?id=2" TargetMode="External"/><Relationship Id="rId4" Type="http://schemas.openxmlformats.org/officeDocument/2006/relationships/hyperlink" Target="http://www.digi-tales.org/" TargetMode="External"/><Relationship Id="rId9" Type="http://schemas.openxmlformats.org/officeDocument/2006/relationships/hyperlink" Target="http://www.makebeliefscomix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ritethink.org/materials/essaymap/" TargetMode="External"/><Relationship Id="rId2" Type="http://schemas.openxmlformats.org/officeDocument/2006/relationships/hyperlink" Target="http://prezi.com/62290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www.naplan.edu.au/writing_2011_-_domains.html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www.putlearningfirst.com/language/20rhet/20rhet.html" TargetMode="External"/><Relationship Id="rId7" Type="http://schemas.openxmlformats.org/officeDocument/2006/relationships/hyperlink" Target="obama.wmv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hyperlink" Target="Henry%20V.wmv" TargetMode="External"/><Relationship Id="rId4" Type="http://schemas.openxmlformats.org/officeDocument/2006/relationships/hyperlink" Target="http://www.americanrhetoric.com/speeches/mlkihaveadream.htm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etryarchive.org/poetryarchive/home.do" TargetMode="External"/><Relationship Id="rId2" Type="http://schemas.openxmlformats.org/officeDocument/2006/relationships/hyperlink" Target="http://www.abc.net.au/rn/poetica/features/pod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://www.sonnets.org/" TargetMode="External"/><Relationship Id="rId4" Type="http://schemas.openxmlformats.org/officeDocument/2006/relationships/hyperlink" Target="http://ettcweb.lr.k12.nj.us/forms/newpoem.htm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www.english.emory.edu/classes/Shakespeare_Illustrated/Shakespeare.html" TargetMode="External"/><Relationship Id="rId7" Type="http://schemas.openxmlformats.org/officeDocument/2006/relationships/hyperlink" Target="http://www.opensourceshakespeare.org/views/plays/plays.ph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outube.com/watch?v=wE5jB2tl70M" TargetMode="External"/><Relationship Id="rId5" Type="http://schemas.openxmlformats.org/officeDocument/2006/relationships/hyperlink" Target="http://town.hall.org/Archives/radio/IMS/HarperAudio/020994_harp_ITH.html" TargetMode="External"/><Relationship Id="rId4" Type="http://schemas.openxmlformats.org/officeDocument/2006/relationships/hyperlink" Target="http://www.pbs.org/shakespeare/" TargetMode="External"/><Relationship Id="rId9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hyperlink" Target="Introduction%20to%20Shakespeare.wmv" TargetMode="External"/><Relationship Id="rId7" Type="http://schemas.openxmlformats.org/officeDocument/2006/relationships/hyperlink" Target="http://www.triplyblessed.com/flickering%20candle.gi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8.jpeg"/><Relationship Id="rId4" Type="http://schemas.openxmlformats.org/officeDocument/2006/relationships/hyperlink" Target="http://virtualmacbeth.wikispaces.com/" TargetMode="External"/><Relationship Id="rId9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xoftricks.net/?page_id=29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hyperlink" Target="http://aso.gov.au/titles/" TargetMode="External"/><Relationship Id="rId4" Type="http://schemas.openxmlformats.org/officeDocument/2006/relationships/hyperlink" Target="http://cooltoolsforschools.wikispaces.com/?responseToken=08d40fc592f425e0609f7b90a024fde22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karenygr.wordpress.com/2010/06/18/hsc-paper-2-presentations/" TargetMode="External"/><Relationship Id="rId2" Type="http://schemas.openxmlformats.org/officeDocument/2006/relationships/hyperlink" Target="http://connectivity2011.wikispaces.com/ECT+Day+March+201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andomhouse.co.uk/vintage/offthepage/extracts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c.net.au/dustechoes/dustEchoesFlash.htm" TargetMode="External"/><Relationship Id="rId2" Type="http://schemas.openxmlformats.org/officeDocument/2006/relationships/hyperlink" Target="http://www.inanimatealic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www.mirroroftheworld.com.a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159" y="4437112"/>
            <a:ext cx="9153159" cy="1470025"/>
          </a:xfrm>
        </p:spPr>
        <p:txBody>
          <a:bodyPr>
            <a:noAutofit/>
          </a:bodyPr>
          <a:lstStyle/>
          <a:p>
            <a:r>
              <a:rPr lang="en-AU" sz="5500" b="1" dirty="0" smtClean="0">
                <a:solidFill>
                  <a:schemeClr val="bg1"/>
                </a:solidFill>
              </a:rPr>
              <a:t>Engaging and Creative Ways to Teach English</a:t>
            </a:r>
            <a:endParaRPr lang="en-AU" sz="55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6108817"/>
            <a:ext cx="4633512" cy="746479"/>
          </a:xfrm>
        </p:spPr>
        <p:txBody>
          <a:bodyPr>
            <a:normAutofit fontScale="92500" lnSpcReduction="20000"/>
          </a:bodyPr>
          <a:lstStyle/>
          <a:p>
            <a:r>
              <a:rPr lang="en-AU" sz="2500" b="1" dirty="0" smtClean="0">
                <a:solidFill>
                  <a:schemeClr val="bg1"/>
                </a:solidFill>
              </a:rPr>
              <a:t>Karen Yager</a:t>
            </a:r>
            <a:r>
              <a:rPr lang="en-AU" sz="2500" b="1" dirty="0">
                <a:solidFill>
                  <a:schemeClr val="bg1"/>
                </a:solidFill>
              </a:rPr>
              <a:t> </a:t>
            </a:r>
            <a:r>
              <a:rPr lang="en-AU" sz="2500" b="1" dirty="0" smtClean="0">
                <a:solidFill>
                  <a:schemeClr val="bg1"/>
                </a:solidFill>
              </a:rPr>
              <a:t>- Knox Grammar School</a:t>
            </a:r>
          </a:p>
          <a:p>
            <a:r>
              <a:rPr lang="en-AU" sz="2500" dirty="0" smtClean="0">
                <a:solidFill>
                  <a:schemeClr val="bg1"/>
                </a:solidFill>
                <a:hlinkClick r:id="rId3"/>
              </a:rPr>
              <a:t>yagerk@knox.nsw.edu.au</a:t>
            </a:r>
            <a:r>
              <a:rPr lang="en-AU" sz="2500" dirty="0" smtClean="0">
                <a:solidFill>
                  <a:schemeClr val="bg1"/>
                </a:solidFill>
              </a:rPr>
              <a:t> </a:t>
            </a:r>
            <a:endParaRPr lang="en-AU" sz="25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408" y="5828088"/>
            <a:ext cx="871883" cy="10299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96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343400" cy="1143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AU" sz="4600" b="1" dirty="0" smtClean="0"/>
              <a:t>Craft to Artistry</a:t>
            </a:r>
            <a:endParaRPr lang="en-AU" sz="4600" b="1" dirty="0"/>
          </a:p>
        </p:txBody>
      </p:sp>
      <p:sp>
        <p:nvSpPr>
          <p:cNvPr id="1229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4196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AU" sz="3600" b="1" dirty="0" smtClean="0"/>
              <a:t>Senses: </a:t>
            </a:r>
          </a:p>
          <a:p>
            <a:pPr eaLnBrk="1" hangingPunct="1">
              <a:buFontTx/>
              <a:buChar char="-"/>
            </a:pPr>
            <a:r>
              <a:rPr lang="en-AU" sz="3600" b="1" dirty="0" smtClean="0"/>
              <a:t>Sound: </a:t>
            </a:r>
            <a:r>
              <a:rPr lang="en-AU" sz="3600" dirty="0" smtClean="0"/>
              <a:t>euphony, discordance…the vowels and consonants</a:t>
            </a:r>
          </a:p>
          <a:p>
            <a:pPr eaLnBrk="1" hangingPunct="1">
              <a:buFontTx/>
              <a:buChar char="-"/>
            </a:pPr>
            <a:r>
              <a:rPr lang="en-AU" sz="3600" dirty="0" smtClean="0"/>
              <a:t>Sight: Figurative devices</a:t>
            </a:r>
          </a:p>
          <a:p>
            <a:pPr eaLnBrk="1" hangingPunct="1">
              <a:buFontTx/>
              <a:buChar char="-"/>
            </a:pPr>
            <a:r>
              <a:rPr lang="en-AU" sz="3600" dirty="0" smtClean="0"/>
              <a:t>Feeling: nuances</a:t>
            </a:r>
          </a:p>
        </p:txBody>
      </p:sp>
      <p:pic>
        <p:nvPicPr>
          <p:cNvPr id="12294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0"/>
            <a:ext cx="4391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2040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solidFill>
              <a:srgbClr val="FF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b="1" dirty="0" smtClean="0">
                <a:solidFill>
                  <a:schemeClr val="bg1"/>
                </a:solidFill>
              </a:rPr>
              <a:t>The Craft of Composing a Narrative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dirty="0" smtClean="0"/>
              <a:t>Explicitly teach all aspects of a narrative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dirty="0" smtClean="0"/>
              <a:t>Zoom into the word and sentence level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dirty="0" smtClean="0"/>
              <a:t>Using short, timed activities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dirty="0" smtClean="0"/>
              <a:t>Listening to the sound of the writing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dirty="0" smtClean="0"/>
              <a:t>Peer and self marking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dirty="0" smtClean="0"/>
              <a:t>Quality feedback</a:t>
            </a:r>
            <a:endParaRPr lang="en-A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AU" sz="2800" dirty="0" smtClean="0">
                <a:solidFill>
                  <a:schemeClr val="bg1"/>
                </a:solidFill>
              </a:rPr>
              <a:t>Features of a Narrative</a:t>
            </a:r>
            <a:endParaRPr lang="en-AU" sz="2800" dirty="0">
              <a:solidFill>
                <a:schemeClr val="bg1"/>
              </a:solidFill>
            </a:endParaRPr>
          </a:p>
        </p:txBody>
      </p:sp>
      <p:sp>
        <p:nvSpPr>
          <p:cNvPr id="14341" name="Text Placeholder 15"/>
          <p:cNvSpPr>
            <a:spLocks noGrp="1"/>
          </p:cNvSpPr>
          <p:nvPr>
            <p:ph type="body" idx="1"/>
          </p:nvPr>
        </p:nvSpPr>
        <p:spPr>
          <a:solidFill>
            <a:srgbClr val="FF0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AU" dirty="0" smtClean="0">
                <a:solidFill>
                  <a:schemeClr val="bg1"/>
                </a:solidFill>
              </a:rPr>
              <a:t>Explicit &amp; Systematic Teaching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sz="quarter" idx="4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Audience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Genre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Structure - complication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Ideas - coda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Character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Setting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Vocabulary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Syntax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500" dirty="0" smtClean="0"/>
              <a:t>Cohesion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425316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105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Flash fiction with a motif and extended metaphor.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50-word micro-story without the letter ‘e’.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Focus on the idea first through images or quotes and then planning the narrative using a mind map.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2800" dirty="0"/>
              <a:t>A word cloud to brainstorm ideas using </a:t>
            </a:r>
            <a:r>
              <a:rPr lang="en-AU" sz="2800" b="1" i="1" dirty="0"/>
              <a:t>Wordle - </a:t>
            </a:r>
            <a:r>
              <a:rPr lang="en-AU" sz="2800" i="1" u="sng" dirty="0">
                <a:hlinkClick r:id="rId3"/>
              </a:rPr>
              <a:t>http://www.wordle.net</a:t>
            </a:r>
            <a:r>
              <a:rPr lang="en-AU" sz="2800" i="1" u="sng" dirty="0" smtClean="0">
                <a:hlinkClick r:id="rId3"/>
              </a:rPr>
              <a:t>/</a:t>
            </a: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Starting in the middle of the action focusing on the verbs.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Starting at the end and writing backwards.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/>
              <a:t>Composing the same narrative with different </a:t>
            </a:r>
            <a:r>
              <a:rPr lang="en-US" sz="2800" dirty="0" smtClean="0"/>
              <a:t>settings or changed characters, complications </a:t>
            </a:r>
            <a:r>
              <a:rPr lang="en-US" sz="2800" dirty="0"/>
              <a:t>and resolutions.</a:t>
            </a: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700" dirty="0" smtClean="0"/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020762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="" xmlns:p14="http://schemas.microsoft.com/office/powerpoint/2010/main" val="31863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934200" cy="838200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69342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Development of a sense of time and place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Focus on </a:t>
            </a:r>
            <a:r>
              <a:rPr lang="en-US" sz="2500" b="1" dirty="0" smtClean="0"/>
              <a:t>showing </a:t>
            </a:r>
            <a:r>
              <a:rPr lang="en-US" sz="2500" dirty="0" smtClean="0"/>
              <a:t>not telling through imagery appealing to the senses especially sound, colour, touch and smell, strong verbs, contrast, and a variety of sentence structures.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Atmosphere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Colour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Symbolism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Genre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Authenticity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Detailed descriptions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500" dirty="0" smtClean="0"/>
              <a:t>What if question</a:t>
            </a:r>
          </a:p>
        </p:txBody>
      </p:sp>
      <p:pic>
        <p:nvPicPr>
          <p:cNvPr id="16388" name="Picture 13" descr="Lonely%20Roa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1600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4" descr="darl alle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514600"/>
            <a:ext cx="1600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5" descr="wishful-think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572000"/>
            <a:ext cx="1600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6" descr="mattress450_400x3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715000"/>
            <a:ext cx="1600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267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191000" cy="1143000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5400" b="1" dirty="0" smtClean="0">
                <a:solidFill>
                  <a:schemeClr val="bg1"/>
                </a:solidFill>
              </a:rPr>
              <a:t>Character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191000" cy="49530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Idiosyncrasies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Talismans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How they move and act in the setting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Dialogue and voice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Relationships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Actions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dirty="0" smtClean="0"/>
              <a:t>Perspectives and values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3300" dirty="0" smtClean="0">
                <a:hlinkClick r:id="rId3"/>
              </a:rPr>
              <a:t>http://www.voki.com/</a:t>
            </a:r>
            <a:r>
              <a:rPr lang="en-US" sz="3300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/>
          </a:p>
        </p:txBody>
      </p:sp>
      <p:pic>
        <p:nvPicPr>
          <p:cNvPr id="17412" name="Picture 5" descr="red_tree_wideweb__470x467,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5" y="0"/>
            <a:ext cx="4384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751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267200" cy="944562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chemeClr val="bg1"/>
                </a:solidFill>
              </a:rPr>
              <a:t>Vocabulary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2672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3300" b="1" dirty="0" smtClean="0"/>
              <a:t>Range &amp; precision of language choices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3300" b="1" dirty="0" smtClean="0"/>
              <a:t>Sophisticated:</a:t>
            </a:r>
          </a:p>
          <a:p>
            <a:pPr eaLnBrk="1" hangingPunct="1">
              <a:buFontTx/>
              <a:buChar char="-"/>
            </a:pPr>
            <a:r>
              <a:rPr lang="en-US" sz="3300" dirty="0" smtClean="0"/>
              <a:t>effective figurative and sound devices</a:t>
            </a:r>
          </a:p>
          <a:p>
            <a:pPr eaLnBrk="1" hangingPunct="1">
              <a:buFontTx/>
              <a:buChar char="-"/>
            </a:pPr>
            <a:r>
              <a:rPr lang="en-US" sz="3300" dirty="0" smtClean="0"/>
              <a:t>powerful verbs</a:t>
            </a:r>
          </a:p>
          <a:p>
            <a:pPr eaLnBrk="1" hangingPunct="1">
              <a:buFontTx/>
              <a:buChar char="-"/>
            </a:pPr>
            <a:r>
              <a:rPr lang="en-US" sz="3300" dirty="0" smtClean="0"/>
              <a:t>adverbs and adjectives</a:t>
            </a:r>
          </a:p>
          <a:p>
            <a:pPr eaLnBrk="1" hangingPunct="1">
              <a:buFontTx/>
              <a:buChar char="-"/>
            </a:pPr>
            <a:r>
              <a:rPr lang="en-US" sz="3300" dirty="0" smtClean="0"/>
              <a:t>synonyms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0"/>
            <a:ext cx="4383087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7" descr="word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0"/>
            <a:ext cx="4343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2828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114800" cy="792162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Activities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114800" cy="52578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b="1" dirty="0" smtClean="0"/>
              <a:t>Grammar Skills:</a:t>
            </a:r>
            <a:r>
              <a:rPr lang="en-US" sz="3500" dirty="0" smtClean="0"/>
              <a:t> </a:t>
            </a:r>
            <a:r>
              <a:rPr lang="en-US" sz="3500" u="sng" dirty="0" smtClean="0">
                <a:hlinkClick r:id="rId2"/>
              </a:rPr>
              <a:t>http://www.bbc.co.uk/skillswise/words/grammar/</a:t>
            </a:r>
            <a:endParaRPr lang="en-US" sz="35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b="1" dirty="0" smtClean="0"/>
              <a:t>Grammar Monster</a:t>
            </a:r>
            <a:r>
              <a:rPr lang="en-US" sz="3500" dirty="0" smtClean="0"/>
              <a:t>: </a:t>
            </a:r>
            <a:r>
              <a:rPr lang="en-US" sz="3500" u="sng" dirty="0" smtClean="0">
                <a:hlinkClick r:id="rId3"/>
              </a:rPr>
              <a:t>http://www.grammar-monster.com/index.html</a:t>
            </a:r>
            <a:endParaRPr lang="en-US" sz="3500" u="sng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3500" b="1" dirty="0"/>
              <a:t>Cyber Grammar: </a:t>
            </a:r>
            <a:r>
              <a:rPr lang="en-AU" sz="3500" u="sng" dirty="0">
                <a:hlinkClick r:id="rId4"/>
              </a:rPr>
              <a:t>http://</a:t>
            </a:r>
            <a:r>
              <a:rPr lang="en-AU" sz="3500" u="sng" dirty="0" smtClean="0">
                <a:hlinkClick r:id="rId4"/>
              </a:rPr>
              <a:t>www.cybergrammar.co.uk/index.php</a:t>
            </a:r>
            <a:endParaRPr lang="en-US" sz="35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b="1" dirty="0" smtClean="0"/>
              <a:t>Visuword:</a:t>
            </a:r>
            <a:r>
              <a:rPr lang="en-US" sz="3500" dirty="0" smtClean="0"/>
              <a:t>  </a:t>
            </a:r>
            <a:r>
              <a:rPr lang="en-US" sz="3500" u="sng" dirty="0" smtClean="0">
                <a:hlinkClick r:id="rId5"/>
              </a:rPr>
              <a:t>http://www.visuwords.com/</a:t>
            </a:r>
            <a:r>
              <a:rPr lang="en-US" sz="3500" dirty="0" smtClean="0"/>
              <a:t> - a beautiful online thesaurus to find more effective synonyms.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19460" name="Picture 2" descr="http://www.orono.u87.k12.me.us/Images/visuwor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0"/>
            <a:ext cx="4495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 descr="http://calibrary.edublogs.org/files/2009/12/visuwords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44958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863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419600" cy="1143000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AU" sz="6000" b="1" dirty="0" smtClean="0"/>
              <a:t>Refinement</a:t>
            </a:r>
            <a:endParaRPr lang="en-AU" sz="6000" b="1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343400" cy="487680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en-AU" sz="3000" dirty="0" smtClean="0"/>
              <a:t>Insert comment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sz="3000" dirty="0" smtClean="0"/>
              <a:t>Recording work and </a:t>
            </a:r>
            <a:r>
              <a:rPr lang="en-AU" sz="3000" i="1" dirty="0" smtClean="0"/>
              <a:t>really</a:t>
            </a:r>
            <a:r>
              <a:rPr lang="en-AU" sz="3000" dirty="0" smtClean="0"/>
              <a:t> listening noting the sound and the meaning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sz="3000" dirty="0" smtClean="0"/>
              <a:t>Peer assessment through a wiki or blog</a:t>
            </a:r>
          </a:p>
          <a:p>
            <a:pPr>
              <a:buFont typeface="Wingdings" pitchFamily="2" charset="2"/>
              <a:buChar char="§"/>
            </a:pPr>
            <a:r>
              <a:rPr lang="en-AU" sz="3000" dirty="0" err="1" smtClean="0"/>
              <a:t>Voicethread</a:t>
            </a:r>
            <a:r>
              <a:rPr lang="en-AU" sz="3000" dirty="0" smtClean="0"/>
              <a:t>: </a:t>
            </a:r>
            <a:r>
              <a:rPr lang="en-AU" sz="3000" dirty="0" smtClean="0">
                <a:hlinkClick r:id="rId2"/>
              </a:rPr>
              <a:t>http://voicethread.com/</a:t>
            </a:r>
            <a:r>
              <a:rPr lang="en-AU" sz="3000" dirty="0" smtClean="0"/>
              <a:t> </a:t>
            </a:r>
          </a:p>
        </p:txBody>
      </p:sp>
      <p:pic>
        <p:nvPicPr>
          <p:cNvPr id="2355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-12700"/>
            <a:ext cx="4371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4344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42875"/>
            <a:ext cx="3733800" cy="771525"/>
          </a:xfrm>
          <a:solidFill>
            <a:schemeClr val="tx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Digital Texts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3733800" cy="55626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digital timeline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>
                <a:hlinkClick r:id="rId3" action="ppaction://hlinkfile"/>
              </a:rPr>
              <a:t>A narrative</a:t>
            </a:r>
            <a:endParaRPr lang="en-US" sz="35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reflection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life-story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>
                <a:hlinkClick r:id="rId4" action="ppaction://hlinkpres?slideindex=1&amp;slidetitle="/>
              </a:rPr>
              <a:t>Choose your own…</a:t>
            </a:r>
            <a:endParaRPr lang="en-US" sz="35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Local hero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 podcast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Comic strips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Choose your own adventure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Alternative perspectives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soundscape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digital poem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500" dirty="0" smtClean="0"/>
              <a:t>A news report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3500" dirty="0" smtClean="0"/>
              <a:t>A travel tale: Google Earth Littrips: </a:t>
            </a:r>
            <a:r>
              <a:rPr lang="en-US" sz="3500" dirty="0" smtClean="0">
                <a:hlinkClick r:id="rId5"/>
              </a:rPr>
              <a:t>http</a:t>
            </a:r>
            <a:r>
              <a:rPr lang="en-US" sz="3500" dirty="0">
                <a:hlinkClick r:id="rId5"/>
              </a:rPr>
              <a:t>://www.googlelittrips.org/</a:t>
            </a:r>
            <a:r>
              <a:rPr lang="en-US" sz="3500" dirty="0"/>
              <a:t> </a:t>
            </a:r>
            <a:endParaRPr lang="en-AU" sz="35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2800" dirty="0" smtClean="0"/>
          </a:p>
        </p:txBody>
      </p:sp>
      <p:pic>
        <p:nvPicPr>
          <p:cNvPr id="20484" name="Picture 4" descr="suitcase-girl_7529636_250%20image_tcm2-12431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300" y="0"/>
            <a:ext cx="5092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4114800" y="152400"/>
            <a:ext cx="18288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AU" sz="2800" dirty="0">
                <a:solidFill>
                  <a:schemeClr val="bg1"/>
                </a:solidFill>
              </a:rPr>
              <a:t>‘</a:t>
            </a:r>
            <a:r>
              <a:rPr lang="en-AU" sz="2800" i="1" dirty="0">
                <a:solidFill>
                  <a:schemeClr val="bg1"/>
                </a:solidFill>
              </a:rPr>
              <a:t>Stories are the lifeblood of a nation</a:t>
            </a:r>
            <a:r>
              <a:rPr lang="en-AU" sz="2800" dirty="0">
                <a:solidFill>
                  <a:schemeClr val="bg1"/>
                </a:solidFill>
              </a:rPr>
              <a:t>’ Garth Boomer.</a:t>
            </a:r>
          </a:p>
        </p:txBody>
      </p:sp>
    </p:spTree>
    <p:extLst>
      <p:ext uri="{BB962C8B-B14F-4D97-AF65-F5344CB8AC3E}">
        <p14:creationId xmlns="" xmlns:p14="http://schemas.microsoft.com/office/powerpoint/2010/main" val="7540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878160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bg1"/>
                </a:solidFill>
              </a:rPr>
              <a:t>The Sites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8153400" cy="52578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3800" u="sng" dirty="0" smtClean="0">
                <a:hlinkClick r:id="rId3"/>
              </a:rPr>
              <a:t>http://www.bbc.co.uk/wales/audiovideo/sites/about/pages/howto.shtml</a:t>
            </a:r>
            <a:endParaRPr lang="en-US" sz="3800" u="sng" dirty="0" smtClean="0"/>
          </a:p>
          <a:p>
            <a:pPr>
              <a:buFont typeface="Wingdings" pitchFamily="2" charset="2"/>
              <a:buChar char="§"/>
            </a:pPr>
            <a:r>
              <a:rPr lang="pt-BR" sz="3800" u="sng" dirty="0" smtClean="0">
                <a:hlinkClick r:id="rId4"/>
              </a:rPr>
              <a:t>http://www.digi-tales.org/</a:t>
            </a:r>
            <a:r>
              <a:rPr lang="pt-BR" sz="38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3800" u="sng" dirty="0" smtClean="0">
                <a:hlinkClick r:id="rId5"/>
              </a:rPr>
              <a:t>http://www.photobus.co.uk/index.php?id=2</a:t>
            </a:r>
            <a:r>
              <a:rPr lang="en-US" sz="38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3800" u="sng" dirty="0" smtClean="0">
                <a:hlinkClick r:id="rId6"/>
              </a:rPr>
              <a:t>http://www.changinglives.com.au/2008/04/abrar-autumn-and-i.html</a:t>
            </a:r>
            <a:r>
              <a:rPr lang="pt-BR" sz="38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pt-BR" sz="3800" dirty="0" smtClean="0"/>
              <a:t>Digital timeline: </a:t>
            </a:r>
            <a:r>
              <a:rPr lang="pt-BR" sz="3800" dirty="0" smtClean="0">
                <a:hlinkClick r:id="rId7"/>
              </a:rPr>
              <a:t>http://www.dipity.com/</a:t>
            </a:r>
            <a:endParaRPr lang="pt-BR" sz="3800" dirty="0"/>
          </a:p>
          <a:p>
            <a:pPr>
              <a:buFont typeface="Wingdings" pitchFamily="2" charset="2"/>
              <a:buChar char="§"/>
            </a:pPr>
            <a:r>
              <a:rPr lang="pt-BR" sz="3800" dirty="0" smtClean="0"/>
              <a:t>Museum Box: </a:t>
            </a:r>
            <a:r>
              <a:rPr lang="pt-BR" sz="3800" dirty="0" smtClean="0">
                <a:hlinkClick r:id="rId8"/>
              </a:rPr>
              <a:t>http://museumbox.e2bn.org/</a:t>
            </a:r>
            <a:r>
              <a:rPr lang="pt-BR" sz="38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pt-BR" sz="3800" dirty="0" smtClean="0"/>
              <a:t>Comic strips: </a:t>
            </a:r>
            <a:r>
              <a:rPr lang="en-AU" sz="3600" u="sng" dirty="0">
                <a:hlinkClick r:id="rId9"/>
              </a:rPr>
              <a:t>http://www.makebeliefscomix.com</a:t>
            </a:r>
            <a:r>
              <a:rPr lang="en-AU" sz="3600" u="sng" dirty="0" smtClean="0">
                <a:hlinkClick r:id="rId9"/>
              </a:rPr>
              <a:t>/</a:t>
            </a:r>
            <a:endParaRPr lang="en-AU" sz="3800" dirty="0" smtClean="0"/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41884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Purpose</a:t>
            </a:r>
            <a:endParaRPr lang="en-AU" sz="60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92514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AU" sz="3500" dirty="0" smtClean="0"/>
              <a:t>Provoke thought and sharing of ideas and strategies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Links to great websites</a:t>
            </a:r>
          </a:p>
          <a:p>
            <a:pPr>
              <a:buFont typeface="Wingdings" pitchFamily="2" charset="2"/>
              <a:buChar char="§"/>
            </a:pPr>
            <a:r>
              <a:rPr lang="en-AU" sz="3500" dirty="0" smtClean="0"/>
              <a:t>Access to a wiki and wordpress site with a range of resources and units of work</a:t>
            </a:r>
            <a:endParaRPr lang="en-AU" sz="35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827" y="-6571"/>
            <a:ext cx="4020498" cy="68645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78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3886200" cy="1143000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AU" sz="6000" b="1" dirty="0" smtClean="0">
                <a:solidFill>
                  <a:schemeClr val="bg1"/>
                </a:solidFill>
              </a:rPr>
              <a:t>Essays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0386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AU" dirty="0" smtClean="0"/>
              <a:t>Clarity and cohesion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dirty="0" smtClean="0"/>
              <a:t>KISS theory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dirty="0" smtClean="0"/>
              <a:t>Thesis or line of argument or point of view with at least three supporting arguments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dirty="0" smtClean="0"/>
              <a:t>Topic sentences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dirty="0" smtClean="0"/>
              <a:t>Evidence</a:t>
            </a:r>
          </a:p>
        </p:txBody>
      </p:sp>
      <p:pic>
        <p:nvPicPr>
          <p:cNvPr id="21508" name="Picture 2" descr="http://3.bp.blogspot.com/_Br40UTtdv2s/TEIYhOtuD2I/AAAAAAAABFo/0gMqOplyKWk/s1600/calvin-essay-writin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-17463"/>
            <a:ext cx="47625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83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191000" cy="868362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500" b="1" dirty="0" smtClean="0">
                <a:solidFill>
                  <a:schemeClr val="bg1"/>
                </a:solidFill>
              </a:rPr>
              <a:t>Persuasion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4267200" cy="51816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800" b="1" dirty="0" smtClean="0"/>
              <a:t>Persuasion 101:</a:t>
            </a:r>
            <a:r>
              <a:rPr lang="en-US" sz="3800" dirty="0" smtClean="0"/>
              <a:t> </a:t>
            </a:r>
            <a:r>
              <a:rPr lang="en-US" sz="3800" u="sng" dirty="0" smtClean="0">
                <a:hlinkClick r:id="rId2"/>
              </a:rPr>
              <a:t>http://prezi.com/62290/</a:t>
            </a:r>
            <a:r>
              <a:rPr lang="en-US" sz="3800" dirty="0" smtClean="0"/>
              <a:t>: An introduction to persuasion.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800" b="1" dirty="0" smtClean="0"/>
              <a:t>Essay Map: </a:t>
            </a:r>
            <a:r>
              <a:rPr lang="en-US" sz="3800" u="sng" dirty="0" smtClean="0">
                <a:hlinkClick r:id="rId3"/>
              </a:rPr>
              <a:t>http://www.readwritethink.org/materials/essaymap/</a:t>
            </a:r>
            <a:r>
              <a:rPr lang="en-US" sz="3800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4000" b="1" dirty="0"/>
              <a:t>Naplan: </a:t>
            </a:r>
            <a:r>
              <a:rPr lang="en-AU" sz="4000" u="sng" dirty="0">
                <a:hlinkClick r:id="rId4"/>
              </a:rPr>
              <a:t>http://www.naplan.edu.au/writing_2011_-_domains.html</a:t>
            </a:r>
            <a:r>
              <a:rPr lang="en-AU" sz="4000" dirty="0"/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8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/>
          </a:p>
        </p:txBody>
      </p:sp>
      <p:pic>
        <p:nvPicPr>
          <p:cNvPr id="22532" name="Picture 2" descr="http://www.writespirit.net/inspirational_talks/political/martin_luther_king_talks/martin-luther-king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0"/>
            <a:ext cx="4495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ttp://toddborger.files.wordpress.com/2009/04/churchi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2800"/>
            <a:ext cx="4495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7096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8" y="152400"/>
            <a:ext cx="4176712" cy="865188"/>
          </a:xfrm>
          <a:solidFill>
            <a:srgbClr val="C00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AU" sz="4800" b="1" dirty="0" smtClean="0">
                <a:solidFill>
                  <a:schemeClr val="bg1"/>
                </a:solidFill>
              </a:rPr>
              <a:t>Persuasion</a:t>
            </a:r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4267200" cy="5286375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3100" b="1" dirty="0" smtClean="0"/>
              <a:t>Youtube: </a:t>
            </a:r>
            <a:r>
              <a:rPr lang="en-AU" sz="3100" dirty="0" smtClean="0"/>
              <a:t>Henry V’s Saint Crispin’s Day Speech </a:t>
            </a:r>
            <a:r>
              <a:rPr lang="en-US" sz="3100" dirty="0" smtClean="0"/>
              <a:t>&amp; Barack Obama’s victory speech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b="1" dirty="0" smtClean="0"/>
              <a:t>Audacity/Garage Band/Adobe Soundbooth: </a:t>
            </a:r>
            <a:r>
              <a:rPr lang="en-US" sz="3100" dirty="0" smtClean="0"/>
              <a:t>Critical commentary on a soliloquy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b="1" dirty="0" smtClean="0"/>
              <a:t>Rhetoric</a:t>
            </a:r>
            <a:r>
              <a:rPr lang="en-US" sz="3100" dirty="0" smtClean="0"/>
              <a:t>: </a:t>
            </a:r>
            <a:r>
              <a:rPr lang="en-US" sz="3100" u="sng" dirty="0" smtClean="0">
                <a:hlinkClick r:id="rId3"/>
              </a:rPr>
              <a:t>http://www.putlearningfirst.com/language/20rhet/20rhet.html</a:t>
            </a:r>
            <a:endParaRPr lang="en-US" sz="31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100" b="1" dirty="0" smtClean="0"/>
              <a:t>American Rhetoric:</a:t>
            </a:r>
            <a:r>
              <a:rPr lang="en-US" sz="3100" dirty="0" smtClean="0"/>
              <a:t> </a:t>
            </a:r>
            <a:r>
              <a:rPr lang="en-US" sz="3100" u="sng" dirty="0" smtClean="0">
                <a:hlinkClick r:id="rId4"/>
              </a:rPr>
              <a:t>http://www.americanrhetoric.com/speeches/mlkihaveadream.htm</a:t>
            </a:r>
            <a:r>
              <a:rPr lang="en-US" sz="3100" dirty="0" smtClean="0"/>
              <a:t>Vodcasts and podcasts of speeches such as Martin Luther King.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9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9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defRPr/>
            </a:pPr>
            <a:endParaRPr lang="en-AU" sz="2800" dirty="0" smtClean="0">
              <a:solidFill>
                <a:schemeClr val="tx2"/>
              </a:solidFill>
            </a:endParaRPr>
          </a:p>
        </p:txBody>
      </p:sp>
      <p:pic>
        <p:nvPicPr>
          <p:cNvPr id="49156" name="Picture 10" descr="http://i.dailymail.co.uk/i/pix/2008/10/26/article-1080764-02419940000005DC-221_468x380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0"/>
            <a:ext cx="4457700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2" descr="http://www1.pictures.gi.zimbio.com/Barack+Obama+Campaigns+Mississippi+Ahead+State+6UBC3SH_P1Ul.jp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8" y="3643313"/>
            <a:ext cx="4449762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1219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343400" cy="868362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sz="6000" b="1" dirty="0" smtClean="0">
                <a:solidFill>
                  <a:schemeClr val="bg1"/>
                </a:solidFill>
              </a:rPr>
              <a:t>Poetry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4343400" cy="5257800"/>
          </a:xfrm>
          <a:ln>
            <a:solidFill>
              <a:schemeClr val="bg1"/>
            </a:solidFill>
          </a:ln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AU" sz="4500" u="sng" dirty="0" smtClean="0">
                <a:hlinkClick r:id="rId2"/>
              </a:rPr>
              <a:t>http://www.abc.net.au/rn/poetica/features/pod/</a:t>
            </a:r>
            <a:r>
              <a:rPr lang="en-AU" sz="4500" dirty="0" smtClean="0"/>
              <a:t> or </a:t>
            </a:r>
            <a:r>
              <a:rPr lang="en-AU" sz="4500" u="sng" dirty="0" smtClean="0">
                <a:hlinkClick r:id="rId3"/>
              </a:rPr>
              <a:t>http://www.poetryarchive.org/poetryarchive/home.do</a:t>
            </a:r>
            <a:r>
              <a:rPr lang="en-AU" sz="4500" dirty="0" smtClean="0"/>
              <a:t>: Listen to one of the poets reading his or her poems and focus on the artistry.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4500" b="1" dirty="0" smtClean="0"/>
              <a:t>Instant poetry</a:t>
            </a:r>
            <a:r>
              <a:rPr lang="en-US" sz="4500" dirty="0" smtClean="0"/>
              <a:t>: </a:t>
            </a:r>
            <a:r>
              <a:rPr lang="en-US" sz="4500" u="sng" dirty="0" smtClean="0">
                <a:hlinkClick r:id="rId4"/>
              </a:rPr>
              <a:t>http://ettcweb.lr.k12.nj.us/forms/newpoem.htm</a:t>
            </a:r>
            <a:r>
              <a:rPr lang="en-US" sz="4500" dirty="0" smtClean="0"/>
              <a:t>: Students can create poetry at this site.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4500" b="1" dirty="0" smtClean="0"/>
              <a:t>Sonnet Central: </a:t>
            </a:r>
            <a:r>
              <a:rPr lang="en-US" sz="4500" u="sng" dirty="0" smtClean="0">
                <a:hlinkClick r:id="rId5"/>
              </a:rPr>
              <a:t>http://www.sonnets.org/</a:t>
            </a:r>
            <a:r>
              <a:rPr lang="en-US" sz="4500" b="1" dirty="0" smtClean="0"/>
              <a:t> - </a:t>
            </a:r>
            <a:r>
              <a:rPr lang="en-US" sz="4500" dirty="0" smtClean="0"/>
              <a:t>access to hundreds of sonnets and recordings too inspire writing.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dirty="0"/>
          </a:p>
        </p:txBody>
      </p:sp>
      <p:pic>
        <p:nvPicPr>
          <p:cNvPr id="47108" name="Picture 3" descr="alice.bmp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0"/>
            <a:ext cx="4267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032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114800" cy="1143000"/>
          </a:xfr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sz="4800" b="1" dirty="0" smtClean="0">
                <a:solidFill>
                  <a:schemeClr val="bg1"/>
                </a:solidFill>
              </a:rPr>
              <a:t>Poetic Creativity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4813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038600" cy="4953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Found poems created in word - "paw through popular culture like sculptors on trash heaps"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Digital poems with images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Performance poetry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Concepts</a:t>
            </a:r>
            <a:r>
              <a:rPr lang="en-US" smtClean="0"/>
              <a:t>: Imagery</a:t>
            </a:r>
            <a:endParaRPr lang="en-US" dirty="0" smtClean="0"/>
          </a:p>
        </p:txBody>
      </p:sp>
      <p:pic>
        <p:nvPicPr>
          <p:cNvPr id="48134" name="Picture 2" descr="http://www.ebatesville.com/library/poetr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0"/>
            <a:ext cx="4648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4861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703440" cy="865188"/>
          </a:xfrm>
          <a:solidFill>
            <a:srgbClr val="FFC00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6000" b="1" dirty="0" smtClean="0"/>
              <a:t>Shakespeare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625280" cy="5140424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sz="8400" b="1" dirty="0" smtClean="0"/>
              <a:t>Illustrated Shakespeare: </a:t>
            </a:r>
            <a:r>
              <a:rPr lang="en-US" sz="8400" u="sng" dirty="0" smtClean="0">
                <a:hlinkClick r:id="rId3"/>
              </a:rPr>
              <a:t>http://www.english.emory.edu/classes/Shakespeare_Illustrated/Shakespeare.html</a:t>
            </a:r>
            <a:r>
              <a:rPr lang="en-US" sz="8400" dirty="0" smtClean="0"/>
              <a:t> - The paintings could be used to trigger imaginative texts about the characters in the plays.</a:t>
            </a:r>
          </a:p>
          <a:p>
            <a:pPr>
              <a:buFont typeface="Wingdings" pitchFamily="2" charset="2"/>
              <a:buChar char="§"/>
            </a:pPr>
            <a:r>
              <a:rPr lang="en-US" sz="8400" b="1" dirty="0" smtClean="0"/>
              <a:t>Investigate Shakespeare: </a:t>
            </a:r>
            <a:r>
              <a:rPr lang="en-US" sz="8400" u="sng" dirty="0" smtClean="0">
                <a:hlinkClick r:id="rId4"/>
              </a:rPr>
              <a:t>http://www.pbs.org/shakespeare/#</a:t>
            </a:r>
            <a:endParaRPr lang="en-US" sz="8400" u="sng" dirty="0" smtClean="0"/>
          </a:p>
          <a:p>
            <a:pPr>
              <a:buFont typeface="Wingdings" pitchFamily="2" charset="2"/>
              <a:buChar char="§"/>
            </a:pPr>
            <a:r>
              <a:rPr lang="en-US" sz="8400" b="1" dirty="0" smtClean="0"/>
              <a:t>Readings of Shakespeare’s Sonnets: </a:t>
            </a:r>
            <a:r>
              <a:rPr lang="en-US" sz="8400" u="sng" dirty="0" smtClean="0">
                <a:hlinkClick r:id="rId5"/>
              </a:rPr>
              <a:t>http://town.hall.org/Archives/radio/IMS/HarperAudio/020994_harp_ITH.html</a:t>
            </a:r>
            <a:r>
              <a:rPr lang="en-US" sz="84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8400" b="1" dirty="0" smtClean="0"/>
              <a:t>Blackadder: </a:t>
            </a:r>
            <a:r>
              <a:rPr lang="en-US" sz="8400" dirty="0" smtClean="0">
                <a:hlinkClick r:id="rId6"/>
              </a:rPr>
              <a:t>http://www.youtube.com/watch?v=wE5jB2tl70M</a:t>
            </a:r>
            <a:r>
              <a:rPr lang="en-US" sz="84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US" sz="8400" b="1" dirty="0" smtClean="0"/>
              <a:t>Open Source for lines: </a:t>
            </a:r>
            <a:r>
              <a:rPr lang="en-US" sz="8400" dirty="0" smtClean="0">
                <a:hlinkClick r:id="rId7"/>
              </a:rPr>
              <a:t>http://www.opensourceshakespeare.org/views/plays/plays.php</a:t>
            </a:r>
            <a:r>
              <a:rPr lang="en-US" sz="8400" dirty="0" smtClean="0"/>
              <a:t> </a:t>
            </a:r>
          </a:p>
          <a:p>
            <a:pPr>
              <a:buFont typeface="Arial" pitchFamily="34" charset="0"/>
              <a:buNone/>
            </a:pPr>
            <a:r>
              <a:rPr lang="en-US" sz="2300" dirty="0" smtClean="0"/>
              <a:t>  </a:t>
            </a:r>
          </a:p>
        </p:txBody>
      </p:sp>
      <p:pic>
        <p:nvPicPr>
          <p:cNvPr id="54276" name="Picture 6" descr="chargilber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0"/>
            <a:ext cx="4038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6" descr="shakespeare 2.bmp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962400"/>
            <a:ext cx="407193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157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Ellen_Terry_as_Lady_Macbeth_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27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6" descr="JWW_O_189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0"/>
            <a:ext cx="27860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Northcote_Princ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0"/>
            <a:ext cx="344212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12"/>
          <p:cNvSpPr>
            <a:spLocks noChangeArrowheads="1"/>
          </p:cNvSpPr>
          <p:nvPr/>
        </p:nvSpPr>
        <p:spPr bwMode="auto">
          <a:xfrm>
            <a:off x="3214688" y="0"/>
            <a:ext cx="28575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AU" sz="3000" b="1" dirty="0"/>
              <a:t>Using Images</a:t>
            </a:r>
            <a:endParaRPr lang="en-US" sz="3000" b="1" dirty="0"/>
          </a:p>
        </p:txBody>
      </p:sp>
    </p:spTree>
    <p:extLst>
      <p:ext uri="{BB962C8B-B14F-4D97-AF65-F5344CB8AC3E}">
        <p14:creationId xmlns="" xmlns:p14="http://schemas.microsoft.com/office/powerpoint/2010/main" val="206732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4038600" cy="865187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sz="5000" b="1" dirty="0" smtClean="0">
                <a:solidFill>
                  <a:srgbClr val="FFC000"/>
                </a:solidFill>
              </a:rPr>
              <a:t>Shakespeare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133850" cy="525780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8800" dirty="0" smtClean="0"/>
              <a:t>Context through </a:t>
            </a:r>
            <a:r>
              <a:rPr lang="en-US" sz="8800" dirty="0" smtClean="0">
                <a:hlinkClick r:id="rId3" action="ppaction://hlinkfile"/>
              </a:rPr>
              <a:t>slideshow</a:t>
            </a:r>
            <a:endParaRPr lang="en-US" sz="8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8800" dirty="0" smtClean="0"/>
              <a:t>Digital representation of a Shakespearian sonnet or a character.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8800" dirty="0" smtClean="0"/>
              <a:t>Sonnet slideshow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8800" dirty="0" smtClean="0"/>
              <a:t>Curio box for a character in Power Point or Photostory accompanied by a recount or personal response.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8800" b="1" dirty="0" smtClean="0"/>
              <a:t>Virtual Macbeth:</a:t>
            </a:r>
            <a:r>
              <a:rPr lang="en-US" sz="8800" dirty="0" smtClean="0"/>
              <a:t> </a:t>
            </a:r>
            <a:r>
              <a:rPr lang="en-US" sz="8800" u="sng" dirty="0" smtClean="0">
                <a:hlinkClick r:id="rId4"/>
              </a:rPr>
              <a:t>http://virtualmacbeth.wikispaces.com/</a:t>
            </a:r>
            <a:r>
              <a:rPr lang="en-US" sz="8800" dirty="0" smtClean="0"/>
              <a:t> - a Second Life treatment of Macbeth – fabulous for provoking students into creating their own wiki or blog for one of Shakespeare’s plays or characters.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8800" dirty="0" smtClean="0"/>
              <a:t>Beat of the heart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</a:t>
            </a:r>
          </a:p>
        </p:txBody>
      </p:sp>
      <p:pic>
        <p:nvPicPr>
          <p:cNvPr id="53252" name="Picture 2" descr="http://www.umass.edu/rso/guild/macbet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563" y="0"/>
            <a:ext cx="47704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4" descr="http://brotherb.com/sitebuilder/images/Golden_Crown-760x6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10614">
            <a:off x="6784975" y="4618038"/>
            <a:ext cx="211772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8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14625"/>
            <a:ext cx="13398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10" descr="http://shakespeare.learnhub.com/lesson/pages/5169-macbeth-act-five-scene-four/photos/13620-medi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5643563"/>
            <a:ext cx="12573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6" name="Picture 9" descr="CB024414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3174">
            <a:off x="7715250" y="314325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7545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3886200" cy="1249363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Great Web20 Resources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038600" cy="49530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b="1" dirty="0" smtClean="0"/>
              <a:t>Box of tricks – A-Z of internet sites: </a:t>
            </a:r>
            <a:r>
              <a:rPr lang="en-US" dirty="0" smtClean="0">
                <a:hlinkClick r:id="rId3"/>
              </a:rPr>
              <a:t>http://www.boxoftricks.net/?page_id=29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b="1" dirty="0" smtClean="0"/>
              <a:t>Cooltoolsforschools Wiki: </a:t>
            </a:r>
            <a:r>
              <a:rPr lang="en-US" dirty="0" smtClean="0">
                <a:hlinkClick r:id="rId4"/>
              </a:rPr>
              <a:t>http://cooltoolsforschools.wikispaces.com/?responseToken=08d40fc592f425e0609f7b90a024fde22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b="1" dirty="0" smtClean="0"/>
              <a:t>Australian Films: </a:t>
            </a:r>
            <a:r>
              <a:rPr lang="en-US" dirty="0">
                <a:hlinkClick r:id="rId5"/>
              </a:rPr>
              <a:t>http://aso.gov.au/titles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/>
          </a:p>
        </p:txBody>
      </p:sp>
      <p:pic>
        <p:nvPicPr>
          <p:cNvPr id="59396" name="Picture 5" descr="64days_larger_poster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547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AU" sz="6000" b="1" dirty="0" smtClean="0">
                <a:solidFill>
                  <a:schemeClr val="bg1"/>
                </a:solidFill>
              </a:rPr>
              <a:t>Sites to Share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AU" sz="5000" b="1" dirty="0" err="1" smtClean="0"/>
              <a:t>Wikispace</a:t>
            </a:r>
            <a:r>
              <a:rPr lang="en-AU" sz="5000" b="1" dirty="0" smtClean="0"/>
              <a:t>: </a:t>
            </a:r>
            <a:r>
              <a:rPr lang="en-AU" sz="5000" dirty="0" smtClean="0">
                <a:hlinkClick r:id="rId2"/>
              </a:rPr>
              <a:t>http://</a:t>
            </a:r>
            <a:r>
              <a:rPr lang="en-AU" sz="5000" dirty="0" smtClean="0">
                <a:hlinkClick r:id="rId2"/>
              </a:rPr>
              <a:t>connectivity2011.wikispaces.com/ECT+Day+March+2011</a:t>
            </a:r>
            <a:r>
              <a:rPr lang="en-AU" sz="5000" dirty="0" smtClean="0"/>
              <a:t> </a:t>
            </a:r>
            <a:endParaRPr lang="en-AU" sz="5000" dirty="0" smtClean="0"/>
          </a:p>
          <a:p>
            <a:pPr>
              <a:buFont typeface="Wingdings" pitchFamily="2" charset="2"/>
              <a:buChar char="§"/>
            </a:pPr>
            <a:r>
              <a:rPr lang="en-AU" sz="5000" b="1" dirty="0" err="1" smtClean="0"/>
              <a:t>Wordpress</a:t>
            </a:r>
            <a:r>
              <a:rPr lang="en-AU" sz="5000" b="1" dirty="0" smtClean="0"/>
              <a:t>: </a:t>
            </a:r>
            <a:r>
              <a:rPr lang="en-AU" sz="5000" dirty="0" smtClean="0">
                <a:hlinkClick r:id="rId3"/>
              </a:rPr>
              <a:t>http://karenygr.wordpress.com/2010/06/18/hsc-paper-2-presentations</a:t>
            </a:r>
            <a:r>
              <a:rPr lang="en-AU" dirty="0" smtClean="0">
                <a:hlinkClick r:id="rId3"/>
              </a:rPr>
              <a:t>/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186251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572000" cy="1096962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/>
              <a:t>Writing</a:t>
            </a:r>
            <a:endParaRPr lang="en-US" sz="6000" b="1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495800" cy="4876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b="1" dirty="0" smtClean="0"/>
              <a:t>Confidence:</a:t>
            </a:r>
            <a:r>
              <a:rPr lang="en-US" dirty="0" smtClean="0"/>
              <a:t> The ideas and getting started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b="1" dirty="0" smtClean="0"/>
              <a:t>Inspiration:</a:t>
            </a:r>
            <a:r>
              <a:rPr lang="en-US" dirty="0" smtClean="0"/>
              <a:t> Models and exemplars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b="1" dirty="0" smtClean="0"/>
              <a:t>Craft to artistry:</a:t>
            </a:r>
            <a:r>
              <a:rPr lang="en-US" dirty="0" smtClean="0"/>
              <a:t> The writing process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b="1" dirty="0" smtClean="0"/>
              <a:t>Vocabulary: </a:t>
            </a:r>
            <a:r>
              <a:rPr lang="en-US" dirty="0" smtClean="0"/>
              <a:t>Sophistication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b="1" dirty="0" smtClean="0"/>
              <a:t>Refinement:</a:t>
            </a:r>
            <a:r>
              <a:rPr lang="en-US" dirty="0" smtClean="0"/>
              <a:t> Editing</a:t>
            </a:r>
          </a:p>
        </p:txBody>
      </p:sp>
      <p:pic>
        <p:nvPicPr>
          <p:cNvPr id="6148" name="Picture 3" descr="penguin%20reflection%2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0"/>
            <a:ext cx="4076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734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343400" cy="1143000"/>
          </a:xfr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AU" sz="6000" b="1" dirty="0" smtClean="0">
                <a:solidFill>
                  <a:srgbClr val="FFF3FF"/>
                </a:solidFill>
              </a:rPr>
              <a:t>Confidence</a:t>
            </a:r>
            <a:endParaRPr lang="en-AU" sz="6000" b="1" dirty="0">
              <a:solidFill>
                <a:srgbClr val="FFF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4343400" cy="4953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en-AU" sz="2800" dirty="0" smtClean="0"/>
              <a:t>Creativity is innate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AU" sz="2800" i="1" dirty="0" smtClean="0"/>
              <a:t>‘Just get black on white’ Robert </a:t>
            </a:r>
            <a:r>
              <a:rPr lang="en-AU" sz="2800" dirty="0" smtClean="0"/>
              <a:t>Gray, 2011: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Notebook or iPhone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Based on experience and passion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Haiku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Impressions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12-word novel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Twitter text</a:t>
            </a:r>
          </a:p>
          <a:p>
            <a:pPr eaLnBrk="1" hangingPunct="1">
              <a:buFontTx/>
              <a:buChar char="-"/>
              <a:defRPr/>
            </a:pPr>
            <a:r>
              <a:rPr lang="en-AU" sz="2800" dirty="0" smtClean="0"/>
              <a:t>Sentence of the week</a:t>
            </a:r>
            <a:endParaRPr lang="en-AU" dirty="0" smtClean="0"/>
          </a:p>
          <a:p>
            <a:pPr eaLnBrk="1" hangingPunct="1">
              <a:buFont typeface="Wingdings" pitchFamily="2" charset="2"/>
              <a:buChar char="§"/>
              <a:defRPr/>
            </a:pPr>
            <a:endParaRPr lang="en-AU" dirty="0"/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0"/>
            <a:ext cx="4479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521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4700" i="1" dirty="0">
                <a:solidFill>
                  <a:schemeClr val="bg1"/>
                </a:solidFill>
              </a:rPr>
              <a:t>The blanched, faceless wraith</a:t>
            </a:r>
            <a:endParaRPr lang="en-AU" sz="4700" dirty="0">
              <a:solidFill>
                <a:schemeClr val="bg1"/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4700" i="1" dirty="0">
                <a:solidFill>
                  <a:schemeClr val="bg1"/>
                </a:solidFill>
              </a:rPr>
              <a:t>Of the escaped memories</a:t>
            </a:r>
            <a:endParaRPr lang="en-AU" sz="4700" dirty="0">
              <a:solidFill>
                <a:schemeClr val="bg1"/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4700" i="1" dirty="0">
                <a:solidFill>
                  <a:schemeClr val="bg1"/>
                </a:solidFill>
              </a:rPr>
              <a:t>Flies off to the </a:t>
            </a:r>
            <a:r>
              <a:rPr lang="en-AU" sz="4700" i="1" dirty="0" smtClean="0">
                <a:solidFill>
                  <a:schemeClr val="bg1"/>
                </a:solidFill>
              </a:rPr>
              <a:t>night 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AU" sz="4700" i="1" dirty="0" smtClean="0">
              <a:solidFill>
                <a:schemeClr val="bg1"/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4700" i="1" dirty="0" smtClean="0">
                <a:solidFill>
                  <a:schemeClr val="bg1"/>
                </a:solidFill>
              </a:rPr>
              <a:t>He </a:t>
            </a:r>
            <a:r>
              <a:rPr lang="en-AU" sz="4700" i="1" dirty="0">
                <a:solidFill>
                  <a:schemeClr val="bg1"/>
                </a:solidFill>
              </a:rPr>
              <a:t>hits the ground and</a:t>
            </a:r>
            <a:endParaRPr lang="en-AU" sz="4700" dirty="0">
              <a:solidFill>
                <a:schemeClr val="bg1"/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4700" i="1" dirty="0">
                <a:solidFill>
                  <a:schemeClr val="bg1"/>
                </a:solidFill>
              </a:rPr>
              <a:t>And bellows a requiem </a:t>
            </a:r>
            <a:endParaRPr lang="en-AU" sz="4700" dirty="0">
              <a:solidFill>
                <a:schemeClr val="bg1"/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4700" i="1" dirty="0">
                <a:solidFill>
                  <a:schemeClr val="bg1"/>
                </a:solidFill>
              </a:rPr>
              <a:t>To a time long </a:t>
            </a:r>
            <a:r>
              <a:rPr lang="en-AU" sz="4700" i="1" dirty="0" smtClean="0">
                <a:solidFill>
                  <a:schemeClr val="bg1"/>
                </a:solidFill>
              </a:rPr>
              <a:t>lost </a:t>
            </a:r>
            <a:endParaRPr lang="en-AU" sz="4700" dirty="0">
              <a:solidFill>
                <a:schemeClr val="bg1"/>
              </a:solidFill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endParaRPr lang="en-AU" dirty="0"/>
          </a:p>
          <a:p>
            <a:pPr eaLnBrk="1" hangingPunct="1">
              <a:defRPr/>
            </a:pP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40526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457200" y="381000"/>
            <a:ext cx="8458200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Blank, befuddled, thoughtless, bemused, he sits in front of screen as boredom ensues.</a:t>
            </a:r>
            <a:r>
              <a:rPr lang="en-US" sz="2500" dirty="0">
                <a:solidFill>
                  <a:schemeClr val="bg1"/>
                </a:solidFill>
              </a:rPr>
              <a:t/>
            </a:r>
            <a:br>
              <a:rPr lang="en-US" sz="2500" dirty="0">
                <a:solidFill>
                  <a:schemeClr val="bg1"/>
                </a:solidFill>
              </a:rPr>
            </a:br>
            <a:endParaRPr lang="en-AU" sz="2500" dirty="0">
              <a:solidFill>
                <a:schemeClr val="bg1"/>
              </a:solidFill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381000" y="4191000"/>
            <a:ext cx="87630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5000" i="1" dirty="0">
                <a:solidFill>
                  <a:schemeClr val="bg1"/>
                </a:solidFill>
                <a:latin typeface="Baskerville Old Face" pitchFamily="18" charset="0"/>
              </a:rPr>
              <a:t>He accelerates. The thrill explodes! He clips the kerb, breathes his last.</a:t>
            </a:r>
            <a:r>
              <a:rPr lang="en-US" sz="4000" dirty="0"/>
              <a:t/>
            </a:r>
            <a:br>
              <a:rPr lang="en-US" sz="4000" dirty="0"/>
            </a:br>
            <a:endParaRPr lang="en-AU" sz="4000" dirty="0"/>
          </a:p>
        </p:txBody>
      </p:sp>
    </p:spTree>
    <p:extLst>
      <p:ext uri="{BB962C8B-B14F-4D97-AF65-F5344CB8AC3E}">
        <p14:creationId xmlns="" xmlns:p14="http://schemas.microsoft.com/office/powerpoint/2010/main" val="353289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24400" cy="1143000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AU" sz="6000" b="1" dirty="0" smtClean="0">
                <a:solidFill>
                  <a:schemeClr val="bg1"/>
                </a:solidFill>
              </a:rPr>
              <a:t>Inspiration</a:t>
            </a:r>
            <a:endParaRPr lang="en-AU" sz="6000" b="1" dirty="0">
              <a:solidFill>
                <a:schemeClr val="bg1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876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en-AU" sz="3500" dirty="0" smtClean="0"/>
              <a:t>Listening precedes speaking and reading precedes writing.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sz="3500" dirty="0" smtClean="0"/>
              <a:t>Audio books, podcasts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AU" sz="3500" dirty="0" smtClean="0"/>
              <a:t>Extracts: </a:t>
            </a:r>
            <a:r>
              <a:rPr lang="en-AU" sz="3500" u="sng" dirty="0" smtClean="0">
                <a:hlinkClick r:id="rId2"/>
              </a:rPr>
              <a:t>http://www.randomhouse.co.uk/vintage/offthepage/extracts.htm</a:t>
            </a:r>
            <a:r>
              <a:rPr lang="en-AU" sz="3500" dirty="0" smtClean="0"/>
              <a:t> </a:t>
            </a:r>
            <a:endParaRPr lang="en-US" sz="3500" dirty="0" smtClean="0"/>
          </a:p>
        </p:txBody>
      </p:sp>
      <p:pic>
        <p:nvPicPr>
          <p:cNvPr id="10244" name="Picture 3" descr="Picture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3810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7457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4419600" cy="868362"/>
          </a:xfr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/>
              <a:t>Inspiration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4343400" cy="537396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b="1" dirty="0" smtClean="0"/>
              <a:t>Inanimate Alice:</a:t>
            </a:r>
            <a:r>
              <a:rPr lang="en-US" sz="3300" dirty="0" smtClean="0"/>
              <a:t> </a:t>
            </a:r>
            <a:r>
              <a:rPr lang="en-US" sz="3300" u="sng" dirty="0" smtClean="0">
                <a:hlinkClick r:id="rId2"/>
              </a:rPr>
              <a:t>http://www.inanimatealice.com/</a:t>
            </a:r>
            <a:r>
              <a:rPr lang="en-US" sz="3300" dirty="0" smtClean="0"/>
              <a:t> - tells the story of Alice, a young girl growing up in the first half of the 21st century in China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b="1" dirty="0" smtClean="0"/>
              <a:t>Dust Echoes</a:t>
            </a:r>
            <a:r>
              <a:rPr lang="en-US" sz="3300" dirty="0" smtClean="0"/>
              <a:t>: </a:t>
            </a:r>
            <a:r>
              <a:rPr lang="en-US" sz="3300" u="sng" dirty="0" smtClean="0">
                <a:hlinkClick r:id="rId3"/>
              </a:rPr>
              <a:t>http://www.abc.net.au/dustechoes/dustEchoesFlash.htm</a:t>
            </a:r>
            <a:r>
              <a:rPr lang="en-US" sz="3300" dirty="0" smtClean="0"/>
              <a:t> - lyrical animations beautifully illustrated of Aboriginal myths.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300" b="1" dirty="0" smtClean="0"/>
              <a:t>State Library of Victoria: Mirror of the World: Books and Ideas: </a:t>
            </a:r>
            <a:r>
              <a:rPr lang="en-US" sz="3300" u="sng" dirty="0" smtClean="0">
                <a:hlinkClick r:id="rId4"/>
              </a:rPr>
              <a:t>http://www.mirroroftheworld.com.au/</a:t>
            </a:r>
            <a:r>
              <a:rPr lang="en-US" sz="3300" dirty="0" smtClean="0"/>
              <a:t> - amazing images and extracts from texts to inspire writing.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1204" name="Picture 2" descr="http://3.bp.blogspot.com/_4usM9jc0CIw/SKFtjQgKYfI/AAAAAAAAAUA/4tuogoG5yrw/s400/ALI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0"/>
            <a:ext cx="4267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4" descr="http://4.bp.blogspot.com/_neYKlXzA2RU/SKJbj0YsOgI/AAAAAAAAACk/zZuYI9XI1Y8/s400/Dust+Echo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3581400"/>
            <a:ext cx="424656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4361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3962400" cy="1143000"/>
          </a:xfrm>
          <a:solidFill>
            <a:schemeClr val="tx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AU" b="1" dirty="0" smtClean="0">
                <a:solidFill>
                  <a:srgbClr val="FFFF00"/>
                </a:solidFill>
              </a:rPr>
              <a:t>Craft to Artistry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3962400" cy="50292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en-AU" sz="3000" b="1" dirty="0" smtClean="0"/>
              <a:t>Spotlighting: </a:t>
            </a:r>
            <a:r>
              <a:rPr lang="en-AU" sz="3000" dirty="0" smtClean="0"/>
              <a:t>the word and sentence level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AU" sz="3000" dirty="0" smtClean="0"/>
              <a:t>- Lexical density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AU" sz="3000" b="1" dirty="0" smtClean="0"/>
              <a:t>Structure:</a:t>
            </a:r>
          </a:p>
          <a:p>
            <a:pPr eaLnBrk="1" hangingPunct="1">
              <a:buFontTx/>
              <a:buChar char="-"/>
              <a:defRPr/>
            </a:pPr>
            <a:r>
              <a:rPr lang="en-AU" sz="3000" dirty="0" smtClean="0"/>
              <a:t>Purpose and audience</a:t>
            </a:r>
          </a:p>
          <a:p>
            <a:pPr eaLnBrk="1" hangingPunct="1">
              <a:buFontTx/>
              <a:buChar char="-"/>
              <a:defRPr/>
            </a:pPr>
            <a:r>
              <a:rPr lang="en-AU" sz="3000" dirty="0" smtClean="0"/>
              <a:t>Form</a:t>
            </a:r>
          </a:p>
          <a:p>
            <a:pPr eaLnBrk="1" hangingPunct="1">
              <a:buFontTx/>
              <a:buChar char="-"/>
              <a:defRPr/>
            </a:pPr>
            <a:r>
              <a:rPr lang="en-AU" sz="3000" dirty="0" smtClean="0"/>
              <a:t>Syntax and paragraphing</a:t>
            </a:r>
          </a:p>
          <a:p>
            <a:pPr eaLnBrk="1" hangingPunct="1">
              <a:buFontTx/>
              <a:buChar char="-"/>
              <a:defRPr/>
            </a:pPr>
            <a:r>
              <a:rPr lang="en-AU" sz="3000" dirty="0" smtClean="0"/>
              <a:t>Framing devices</a:t>
            </a:r>
          </a:p>
          <a:p>
            <a:pPr eaLnBrk="1" hangingPunct="1">
              <a:defRPr/>
            </a:pPr>
            <a:endParaRPr lang="en-AU" dirty="0"/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0"/>
            <a:ext cx="4762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853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1069</Words>
  <Application>Microsoft Office PowerPoint</Application>
  <PresentationFormat>On-screen Show (4:3)</PresentationFormat>
  <Paragraphs>204</Paragraphs>
  <Slides>29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Engaging and Creative Ways to Teach English</vt:lpstr>
      <vt:lpstr>Purpose</vt:lpstr>
      <vt:lpstr>Writing</vt:lpstr>
      <vt:lpstr>Confidence</vt:lpstr>
      <vt:lpstr>Slide 5</vt:lpstr>
      <vt:lpstr>Slide 6</vt:lpstr>
      <vt:lpstr>Inspiration</vt:lpstr>
      <vt:lpstr>Inspiration</vt:lpstr>
      <vt:lpstr>Craft to Artistry</vt:lpstr>
      <vt:lpstr>Craft to Artistry</vt:lpstr>
      <vt:lpstr>The Craft of Composing a Narrative</vt:lpstr>
      <vt:lpstr>Activities</vt:lpstr>
      <vt:lpstr>Setting</vt:lpstr>
      <vt:lpstr>Character</vt:lpstr>
      <vt:lpstr>Vocabulary</vt:lpstr>
      <vt:lpstr>Activities</vt:lpstr>
      <vt:lpstr>Refinement</vt:lpstr>
      <vt:lpstr>Digital Texts</vt:lpstr>
      <vt:lpstr>The Sites</vt:lpstr>
      <vt:lpstr>Essays</vt:lpstr>
      <vt:lpstr>Persuasion</vt:lpstr>
      <vt:lpstr>Persuasion</vt:lpstr>
      <vt:lpstr>Poetry</vt:lpstr>
      <vt:lpstr>Poetic Creativity</vt:lpstr>
      <vt:lpstr>Shakespeare</vt:lpstr>
      <vt:lpstr>Slide 26</vt:lpstr>
      <vt:lpstr>Shakespeare</vt:lpstr>
      <vt:lpstr>Great Web20 Resources</vt:lpstr>
      <vt:lpstr>Sites to Share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ECT</dc:title>
  <dc:creator>Peter</dc:creator>
  <cp:lastModifiedBy>user</cp:lastModifiedBy>
  <cp:revision>33</cp:revision>
  <dcterms:created xsi:type="dcterms:W3CDTF">2011-03-20T08:58:08Z</dcterms:created>
  <dcterms:modified xsi:type="dcterms:W3CDTF">2011-03-25T11:53:58Z</dcterms:modified>
</cp:coreProperties>
</file>